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00">
              <a:alpha val="80000"/>
            </a:srgbClr>
          </a:solidFill>
          <a:ln/>
        </p:spPr>
      </p:sp>
      <p:sp>
        <p:nvSpPr>
          <p:cNvPr id="6" name="Text 2"/>
          <p:cNvSpPr/>
          <p:nvPr/>
        </p:nvSpPr>
        <p:spPr>
          <a:xfrm>
            <a:off x="2348389" y="2262426"/>
            <a:ext cx="9933503" cy="1666399"/>
          </a:xfrm>
          <a:prstGeom prst="rect">
            <a:avLst/>
          </a:prstGeom>
          <a:noFill/>
          <a:ln/>
        </p:spPr>
        <p:txBody>
          <a:bodyPr wrap="square" rtlCol="0" anchor="t"/>
          <a:lstStyle/>
          <a:p>
            <a:pPr indent="0" marL="0">
              <a:lnSpc>
                <a:spcPts val="6561"/>
              </a:lnSpc>
              <a:buNone/>
            </a:pPr>
            <a:r>
              <a:rPr lang="en-US" sz="5249" b="1" spc="-105" kern="0" dirty="0">
                <a:solidFill>
                  <a:srgbClr val="FFFFFF"/>
                </a:solidFill>
                <a:latin typeface="adonis-web" pitchFamily="34" charset="0"/>
                <a:ea typeface="adonis-web" pitchFamily="34" charset="-122"/>
                <a:cs typeface="adonis-web" pitchFamily="34" charset="-120"/>
              </a:rPr>
              <a:t>Loading and preprocessing the dataset in smart parking</a:t>
            </a:r>
            <a:endParaRPr lang="en-US" sz="5249" dirty="0"/>
          </a:p>
        </p:txBody>
      </p:sp>
      <p:sp>
        <p:nvSpPr>
          <p:cNvPr id="7" name="Text 3"/>
          <p:cNvSpPr/>
          <p:nvPr/>
        </p:nvSpPr>
        <p:spPr>
          <a:xfrm>
            <a:off x="2348389" y="4262080"/>
            <a:ext cx="9933503"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Source Sans Pro" pitchFamily="34" charset="0"/>
                <a:ea typeface="Source Sans Pro" pitchFamily="34" charset="-122"/>
                <a:cs typeface="Source Sans Pro" pitchFamily="34" charset="-120"/>
              </a:rPr>
              <a:t>In this guide, we will explore the crucial process of loading and preprocessing datasets in smart parking systems. By understanding the types of datasets, data loading process, and data preprocessing techniques, we can ensure accurate and efficient smart parking systems.</a:t>
            </a:r>
            <a:endParaRPr lang="en-US" sz="1750" dirty="0"/>
          </a:p>
        </p:txBody>
      </p:sp>
      <p:sp>
        <p:nvSpPr>
          <p:cNvPr id="8" name="Shape 4"/>
          <p:cNvSpPr/>
          <p:nvPr/>
        </p:nvSpPr>
        <p:spPr>
          <a:xfrm>
            <a:off x="2348389" y="5594866"/>
            <a:ext cx="355402" cy="355402"/>
          </a:xfrm>
          <a:prstGeom prst="roundRect">
            <a:avLst>
              <a:gd name="adj" fmla="val 25726039"/>
            </a:avLst>
          </a:prstGeom>
          <a:solidFill>
            <a:srgbClr val="807F64"/>
          </a:solidFill>
          <a:ln w="7620">
            <a:solidFill>
              <a:srgbClr val="FFFFFF"/>
            </a:solidFill>
            <a:prstDash val="solid"/>
          </a:ln>
        </p:spPr>
      </p:sp>
      <p:sp>
        <p:nvSpPr>
          <p:cNvPr id="9" name="Text 5"/>
          <p:cNvSpPr/>
          <p:nvPr/>
        </p:nvSpPr>
        <p:spPr>
          <a:xfrm>
            <a:off x="2435185" y="5589746"/>
            <a:ext cx="181689" cy="365760"/>
          </a:xfrm>
          <a:prstGeom prst="rect">
            <a:avLst/>
          </a:prstGeom>
          <a:noFill/>
          <a:ln/>
        </p:spPr>
        <p:txBody>
          <a:bodyPr wrap="none" rtlCol="0" anchor="t"/>
          <a:lstStyle/>
          <a:p>
            <a:pPr algn="ctr" indent="0" marL="0">
              <a:lnSpc>
                <a:spcPts val="2880"/>
              </a:lnSpc>
              <a:buNone/>
            </a:pPr>
            <a:r>
              <a:rPr lang="en-US" sz="1152" spc="-35" kern="0" dirty="0">
                <a:solidFill>
                  <a:srgbClr val="FFFFFF"/>
                </a:solidFill>
                <a:latin typeface="Source Sans Pro" pitchFamily="34" charset="0"/>
                <a:ea typeface="Source Sans Pro" pitchFamily="34" charset="-122"/>
                <a:cs typeface="Source Sans Pro" pitchFamily="34" charset="-120"/>
              </a:rPr>
              <a:t>RM</a:t>
            </a:r>
            <a:endParaRPr lang="en-US" sz="1152" dirty="0"/>
          </a:p>
        </p:txBody>
      </p:sp>
      <p:sp>
        <p:nvSpPr>
          <p:cNvPr id="10" name="Text 6"/>
          <p:cNvSpPr/>
          <p:nvPr/>
        </p:nvSpPr>
        <p:spPr>
          <a:xfrm>
            <a:off x="2814876" y="5578197"/>
            <a:ext cx="1486019" cy="388858"/>
          </a:xfrm>
          <a:prstGeom prst="rect">
            <a:avLst/>
          </a:prstGeom>
          <a:noFill/>
          <a:ln/>
        </p:spPr>
        <p:txBody>
          <a:bodyPr wrap="none" rtlCol="0" anchor="t"/>
          <a:lstStyle/>
          <a:p>
            <a:pPr algn="l" indent="0" marL="0">
              <a:lnSpc>
                <a:spcPts val="3062"/>
              </a:lnSpc>
              <a:buNone/>
            </a:pPr>
            <a:r>
              <a:rPr lang="en-US" sz="2187" b="1" spc="-35" kern="0" dirty="0">
                <a:solidFill>
                  <a:srgbClr val="E5E0DF"/>
                </a:solidFill>
                <a:latin typeface="Source Sans Pro" pitchFamily="34" charset="0"/>
                <a:ea typeface="Source Sans Pro" pitchFamily="34" charset="-122"/>
                <a:cs typeface="Source Sans Pro" pitchFamily="34" charset="-120"/>
              </a:rPr>
              <a:t>by Roshini M</a:t>
            </a:r>
            <a:endParaRPr lang="en-US" sz="2187"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2762369"/>
            <a:ext cx="4443889"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Introduction</a:t>
            </a:r>
            <a:endParaRPr lang="en-US" sz="4374" dirty="0"/>
          </a:p>
        </p:txBody>
      </p:sp>
      <p:sp>
        <p:nvSpPr>
          <p:cNvPr id="5" name="Text 2"/>
          <p:cNvSpPr/>
          <p:nvPr/>
        </p:nvSpPr>
        <p:spPr>
          <a:xfrm>
            <a:off x="2681645" y="4150995"/>
            <a:ext cx="960024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As the world becomes more connected, the need for smart parking solutions is increasing. An essential aspect of building these intelligent systems is loading and preprocessing the dataset. By ensuring the quality and reliability of the data, we can create accurate and efficient smart parking systems.</a:t>
            </a:r>
            <a:endParaRPr lang="en-US" sz="1750" dirty="0"/>
          </a:p>
        </p:txBody>
      </p:sp>
      <p:sp>
        <p:nvSpPr>
          <p:cNvPr id="6" name="Shape 3"/>
          <p:cNvSpPr/>
          <p:nvPr/>
        </p:nvSpPr>
        <p:spPr>
          <a:xfrm>
            <a:off x="2348389" y="3901083"/>
            <a:ext cx="44410" cy="1566029"/>
          </a:xfrm>
          <a:prstGeom prst="rect">
            <a:avLst/>
          </a:prstGeom>
          <a:solidFill>
            <a:srgbClr val="BE49DF"/>
          </a:solidFill>
          <a:ln/>
        </p:spPr>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618417"/>
            <a:ext cx="8111014"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Types of Datasets in Smart Parking</a:t>
            </a:r>
            <a:endParaRPr lang="en-US" sz="4374" dirty="0"/>
          </a:p>
        </p:txBody>
      </p:sp>
      <p:sp>
        <p:nvSpPr>
          <p:cNvPr id="5" name="Text 2"/>
          <p:cNvSpPr/>
          <p:nvPr/>
        </p:nvSpPr>
        <p:spPr>
          <a:xfrm>
            <a:off x="2348389" y="2868216"/>
            <a:ext cx="2949416" cy="832961"/>
          </a:xfrm>
          <a:prstGeom prst="rect">
            <a:avLst/>
          </a:prstGeom>
          <a:noFill/>
          <a:ln/>
        </p:spPr>
        <p:txBody>
          <a:bodyPr wrap="square" rtlCol="0" anchor="t"/>
          <a:lstStyle/>
          <a:p>
            <a:pPr indent="0" marL="0">
              <a:lnSpc>
                <a:spcPts val="3281"/>
              </a:lnSpc>
              <a:buNone/>
            </a:pPr>
            <a:r>
              <a:rPr lang="en-US" sz="2624" b="1" spc="-52" kern="0" dirty="0">
                <a:solidFill>
                  <a:srgbClr val="000000"/>
                </a:solidFill>
                <a:latin typeface="adonis-web" pitchFamily="34" charset="0"/>
                <a:ea typeface="adonis-web" pitchFamily="34" charset="-122"/>
                <a:cs typeface="adonis-web" pitchFamily="34" charset="-120"/>
              </a:rPr>
              <a:t>Parking Occupancy Data</a:t>
            </a:r>
            <a:endParaRPr lang="en-US" sz="2624" dirty="0"/>
          </a:p>
        </p:txBody>
      </p:sp>
      <p:sp>
        <p:nvSpPr>
          <p:cNvPr id="6" name="Text 3"/>
          <p:cNvSpPr/>
          <p:nvPr/>
        </p:nvSpPr>
        <p:spPr>
          <a:xfrm>
            <a:off x="2348389" y="3923348"/>
            <a:ext cx="2949416" cy="2487811"/>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These datasets provide real-time information on parking space availability, helping drivers find vacant spots quickly. They are vital in reducing traffic congestion and improving the overall parking experience.</a:t>
            </a:r>
            <a:endParaRPr lang="en-US" sz="1750" dirty="0"/>
          </a:p>
        </p:txBody>
      </p:sp>
      <p:sp>
        <p:nvSpPr>
          <p:cNvPr id="7" name="Text 4"/>
          <p:cNvSpPr/>
          <p:nvPr/>
        </p:nvSpPr>
        <p:spPr>
          <a:xfrm>
            <a:off x="5847398" y="2868216"/>
            <a:ext cx="2666286" cy="416481"/>
          </a:xfrm>
          <a:prstGeom prst="rect">
            <a:avLst/>
          </a:prstGeom>
          <a:noFill/>
          <a:ln/>
        </p:spPr>
        <p:txBody>
          <a:bodyPr wrap="none" rtlCol="0" anchor="t"/>
          <a:lstStyle/>
          <a:p>
            <a:pPr indent="0" marL="0">
              <a:lnSpc>
                <a:spcPts val="3281"/>
              </a:lnSpc>
              <a:buNone/>
            </a:pPr>
            <a:r>
              <a:rPr lang="en-US" sz="2624" b="1" spc="-52" kern="0" dirty="0">
                <a:solidFill>
                  <a:srgbClr val="000000"/>
                </a:solidFill>
                <a:latin typeface="adonis-web" pitchFamily="34" charset="0"/>
                <a:ea typeface="adonis-web" pitchFamily="34" charset="-122"/>
                <a:cs typeface="adonis-web" pitchFamily="34" charset="-120"/>
              </a:rPr>
              <a:t>Sensor Data</a:t>
            </a:r>
            <a:endParaRPr lang="en-US" sz="2624" dirty="0"/>
          </a:p>
        </p:txBody>
      </p:sp>
      <p:sp>
        <p:nvSpPr>
          <p:cNvPr id="8" name="Text 5"/>
          <p:cNvSpPr/>
          <p:nvPr/>
        </p:nvSpPr>
        <p:spPr>
          <a:xfrm>
            <a:off x="5847398" y="3506867"/>
            <a:ext cx="2949416" cy="284321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These datasets capture data from various sensors installed in parking lots, including occupancy sensors, vehicle detection sensors, and environmental sensors. Analyzing this data enables better management of parking infrastructure.</a:t>
            </a:r>
            <a:endParaRPr lang="en-US" sz="1750" dirty="0"/>
          </a:p>
        </p:txBody>
      </p:sp>
      <p:sp>
        <p:nvSpPr>
          <p:cNvPr id="9" name="Text 6"/>
          <p:cNvSpPr/>
          <p:nvPr/>
        </p:nvSpPr>
        <p:spPr>
          <a:xfrm>
            <a:off x="9346406" y="2868216"/>
            <a:ext cx="2666286" cy="416481"/>
          </a:xfrm>
          <a:prstGeom prst="rect">
            <a:avLst/>
          </a:prstGeom>
          <a:noFill/>
          <a:ln/>
        </p:spPr>
        <p:txBody>
          <a:bodyPr wrap="none" rtlCol="0" anchor="t"/>
          <a:lstStyle/>
          <a:p>
            <a:pPr indent="0" marL="0">
              <a:lnSpc>
                <a:spcPts val="3281"/>
              </a:lnSpc>
              <a:buNone/>
            </a:pPr>
            <a:r>
              <a:rPr lang="en-US" sz="2624" b="1" spc="-52" kern="0" dirty="0">
                <a:solidFill>
                  <a:srgbClr val="000000"/>
                </a:solidFill>
                <a:latin typeface="adonis-web" pitchFamily="34" charset="0"/>
                <a:ea typeface="adonis-web" pitchFamily="34" charset="-122"/>
                <a:cs typeface="adonis-web" pitchFamily="34" charset="-120"/>
              </a:rPr>
              <a:t>Transaction Data</a:t>
            </a:r>
            <a:endParaRPr lang="en-US" sz="2624" dirty="0"/>
          </a:p>
        </p:txBody>
      </p:sp>
      <p:sp>
        <p:nvSpPr>
          <p:cNvPr id="10" name="Text 7"/>
          <p:cNvSpPr/>
          <p:nvPr/>
        </p:nvSpPr>
        <p:spPr>
          <a:xfrm>
            <a:off x="9346406" y="3506867"/>
            <a:ext cx="2949416" cy="284321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These datasets contain information about payments, duration of parking, and other transactional details. By analyzing this data, insights can be gained into customer behavior and parking utilization patterns.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2923461"/>
            <a:ext cx="5035629"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Data Loading Process</a:t>
            </a:r>
            <a:endParaRPr lang="en-US" sz="4374" dirty="0"/>
          </a:p>
        </p:txBody>
      </p:sp>
      <p:sp>
        <p:nvSpPr>
          <p:cNvPr id="5" name="Text 2"/>
          <p:cNvSpPr/>
          <p:nvPr/>
        </p:nvSpPr>
        <p:spPr>
          <a:xfrm>
            <a:off x="2703790" y="4062174"/>
            <a:ext cx="9578102"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spc="-35" kern="0" dirty="0">
                <a:solidFill>
                  <a:srgbClr val="272525"/>
                </a:solidFill>
                <a:latin typeface="Source Sans Pro" pitchFamily="34" charset="0"/>
                <a:ea typeface="Source Sans Pro" pitchFamily="34" charset="-122"/>
                <a:cs typeface="Source Sans Pro" pitchFamily="34" charset="-120"/>
              </a:rPr>
              <a:t>Acquiring the Dataset</a:t>
            </a:r>
            <a:endParaRPr lang="en-US" sz="1750" dirty="0"/>
          </a:p>
        </p:txBody>
      </p:sp>
      <p:sp>
        <p:nvSpPr>
          <p:cNvPr id="6" name="Text 3"/>
          <p:cNvSpPr/>
          <p:nvPr/>
        </p:nvSpPr>
        <p:spPr>
          <a:xfrm>
            <a:off x="2703790" y="4506397"/>
            <a:ext cx="9578102" cy="355402"/>
          </a:xfrm>
          <a:prstGeom prst="rect">
            <a:avLst/>
          </a:prstGeom>
          <a:noFill/>
          <a:ln/>
        </p:spPr>
        <p:txBody>
          <a:bodyPr wrap="none" rtlCol="0" anchor="t"/>
          <a:lstStyle/>
          <a:p>
            <a:pPr algn="l" marL="342900" indent="-342900">
              <a:lnSpc>
                <a:spcPts val="2799"/>
              </a:lnSpc>
              <a:buSzPct val="100000"/>
              <a:buFont typeface="+mj-lt"/>
              <a:buAutoNum type="arabicPeriod" startAt="2"/>
            </a:pPr>
            <a:r>
              <a:rPr lang="en-US" sz="1750" spc="-35" kern="0" dirty="0">
                <a:solidFill>
                  <a:srgbClr val="272525"/>
                </a:solidFill>
                <a:latin typeface="Source Sans Pro" pitchFamily="34" charset="0"/>
                <a:ea typeface="Source Sans Pro" pitchFamily="34" charset="-122"/>
                <a:cs typeface="Source Sans Pro" pitchFamily="34" charset="-120"/>
              </a:rPr>
              <a:t>Storing the Dataset</a:t>
            </a:r>
            <a:endParaRPr lang="en-US" sz="1750" dirty="0"/>
          </a:p>
        </p:txBody>
      </p:sp>
      <p:sp>
        <p:nvSpPr>
          <p:cNvPr id="7" name="Text 4"/>
          <p:cNvSpPr/>
          <p:nvPr/>
        </p:nvSpPr>
        <p:spPr>
          <a:xfrm>
            <a:off x="2703790" y="4950619"/>
            <a:ext cx="9578102" cy="355402"/>
          </a:xfrm>
          <a:prstGeom prst="rect">
            <a:avLst/>
          </a:prstGeom>
          <a:noFill/>
          <a:ln/>
        </p:spPr>
        <p:txBody>
          <a:bodyPr wrap="none" rtlCol="0" anchor="t"/>
          <a:lstStyle/>
          <a:p>
            <a:pPr algn="l" marL="342900" indent="-342900">
              <a:lnSpc>
                <a:spcPts val="2799"/>
              </a:lnSpc>
              <a:buSzPct val="100000"/>
              <a:buFont typeface="+mj-lt"/>
              <a:buAutoNum type="arabicPeriod" startAt="3"/>
            </a:pPr>
            <a:r>
              <a:rPr lang="en-US" sz="1750" spc="-35" kern="0" dirty="0">
                <a:solidFill>
                  <a:srgbClr val="272525"/>
                </a:solidFill>
                <a:latin typeface="Source Sans Pro" pitchFamily="34" charset="0"/>
                <a:ea typeface="Source Sans Pro" pitchFamily="34" charset="-122"/>
                <a:cs typeface="Source Sans Pro" pitchFamily="34" charset="-120"/>
              </a:rPr>
              <a:t>Data Cleaning and Validation</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2568059"/>
            <a:ext cx="7290197"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Data Preprocessing Techniques</a:t>
            </a:r>
            <a:endParaRPr lang="en-US" sz="4374" dirty="0"/>
          </a:p>
        </p:txBody>
      </p:sp>
      <p:sp>
        <p:nvSpPr>
          <p:cNvPr id="5" name="Text 2"/>
          <p:cNvSpPr/>
          <p:nvPr/>
        </p:nvSpPr>
        <p:spPr>
          <a:xfrm>
            <a:off x="2703790" y="3706773"/>
            <a:ext cx="9578102" cy="355402"/>
          </a:xfrm>
          <a:prstGeom prst="rect">
            <a:avLst/>
          </a:prstGeom>
          <a:noFill/>
          <a:ln/>
        </p:spPr>
        <p:txBody>
          <a:bodyPr wrap="none" rtlCol="0" anchor="t"/>
          <a:lstStyle/>
          <a:p>
            <a:pPr algn="l" marL="342900" indent="-342900">
              <a:lnSpc>
                <a:spcPts val="2799"/>
              </a:lnSpc>
              <a:buSzPct val="100000"/>
              <a:buChar char="•"/>
            </a:pPr>
            <a:r>
              <a:rPr lang="en-US" sz="1750" spc="-35" kern="0" dirty="0">
                <a:solidFill>
                  <a:srgbClr val="272525"/>
                </a:solidFill>
                <a:latin typeface="Source Sans Pro" pitchFamily="34" charset="0"/>
                <a:ea typeface="Source Sans Pro" pitchFamily="34" charset="-122"/>
                <a:cs typeface="Source Sans Pro" pitchFamily="34" charset="-120"/>
              </a:rPr>
              <a:t>Missing Data Handling: Implementing strategies to deal with missing data points to avoid biased analysis.</a:t>
            </a:r>
            <a:endParaRPr lang="en-US" sz="1750" dirty="0"/>
          </a:p>
        </p:txBody>
      </p:sp>
      <p:sp>
        <p:nvSpPr>
          <p:cNvPr id="6" name="Text 3"/>
          <p:cNvSpPr/>
          <p:nvPr/>
        </p:nvSpPr>
        <p:spPr>
          <a:xfrm>
            <a:off x="2703790" y="4150995"/>
            <a:ext cx="9578102" cy="710803"/>
          </a:xfrm>
          <a:prstGeom prst="rect">
            <a:avLst/>
          </a:prstGeom>
          <a:noFill/>
          <a:ln/>
        </p:spPr>
        <p:txBody>
          <a:bodyPr wrap="square" rtlCol="0" anchor="t"/>
          <a:lstStyle/>
          <a:p>
            <a:pPr algn="l" marL="342900" indent="-342900">
              <a:lnSpc>
                <a:spcPts val="2799"/>
              </a:lnSpc>
              <a:buSzPct val="100000"/>
              <a:buChar char="•"/>
            </a:pPr>
            <a:r>
              <a:rPr lang="en-US" sz="1750" spc="-35" kern="0" dirty="0">
                <a:solidFill>
                  <a:srgbClr val="272525"/>
                </a:solidFill>
                <a:latin typeface="Source Sans Pro" pitchFamily="34" charset="0"/>
                <a:ea typeface="Source Sans Pro" pitchFamily="34" charset="-122"/>
                <a:cs typeface="Source Sans Pro" pitchFamily="34" charset="-120"/>
              </a:rPr>
              <a:t>Outlier Detection and Treatment: Identifying and handling outliers to prevent them from skewing the dataset.</a:t>
            </a:r>
            <a:endParaRPr lang="en-US" sz="1750" dirty="0"/>
          </a:p>
        </p:txBody>
      </p:sp>
      <p:sp>
        <p:nvSpPr>
          <p:cNvPr id="7" name="Text 4"/>
          <p:cNvSpPr/>
          <p:nvPr/>
        </p:nvSpPr>
        <p:spPr>
          <a:xfrm>
            <a:off x="2703790" y="4950619"/>
            <a:ext cx="9578102" cy="710803"/>
          </a:xfrm>
          <a:prstGeom prst="rect">
            <a:avLst/>
          </a:prstGeom>
          <a:noFill/>
          <a:ln/>
        </p:spPr>
        <p:txBody>
          <a:bodyPr wrap="square" rtlCol="0" anchor="t"/>
          <a:lstStyle/>
          <a:p>
            <a:pPr algn="l" marL="342900" indent="-342900">
              <a:lnSpc>
                <a:spcPts val="2799"/>
              </a:lnSpc>
              <a:buSzPct val="100000"/>
              <a:buChar char="•"/>
            </a:pPr>
            <a:r>
              <a:rPr lang="en-US" sz="1750" spc="-35" kern="0" dirty="0">
                <a:solidFill>
                  <a:srgbClr val="272525"/>
                </a:solidFill>
                <a:latin typeface="Source Sans Pro" pitchFamily="34" charset="0"/>
                <a:ea typeface="Source Sans Pro" pitchFamily="34" charset="-122"/>
                <a:cs typeface="Source Sans Pro" pitchFamily="34" charset="-120"/>
              </a:rPr>
              <a:t>Feature Engineering: Creating new features from existing ones to enhance the predictive power of the dataset.</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833676"/>
            <a:ext cx="9933503" cy="1388745"/>
          </a:xfrm>
          <a:prstGeom prst="rect">
            <a:avLst/>
          </a:prstGeom>
          <a:noFill/>
          <a:ln/>
        </p:spPr>
        <p:txBody>
          <a:bodyPr wrap="squar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Challenges in Loading and Preprocessing the Dataset</a:t>
            </a:r>
            <a:endParaRPr lang="en-US" sz="4374" dirty="0"/>
          </a:p>
        </p:txBody>
      </p:sp>
      <p:sp>
        <p:nvSpPr>
          <p:cNvPr id="5" name="Text 2"/>
          <p:cNvSpPr/>
          <p:nvPr/>
        </p:nvSpPr>
        <p:spPr>
          <a:xfrm>
            <a:off x="2348389" y="2555677"/>
            <a:ext cx="3157180" cy="347186"/>
          </a:xfrm>
          <a:prstGeom prst="rect">
            <a:avLst/>
          </a:prstGeom>
          <a:noFill/>
          <a:ln/>
        </p:spPr>
        <p:txBody>
          <a:bodyPr wrap="none" rtlCol="0" anchor="t"/>
          <a:lstStyle/>
          <a:p>
            <a:pPr indent="0" marL="0">
              <a:lnSpc>
                <a:spcPts val="2734"/>
              </a:lnSpc>
              <a:buNone/>
            </a:pPr>
            <a:r>
              <a:rPr lang="en-US" sz="2187" b="1" spc="-44" kern="0" dirty="0">
                <a:solidFill>
                  <a:srgbClr val="000000"/>
                </a:solidFill>
                <a:latin typeface="adonis-web" pitchFamily="34" charset="0"/>
                <a:ea typeface="adonis-web" pitchFamily="34" charset="-122"/>
                <a:cs typeface="adonis-web" pitchFamily="34" charset="-120"/>
              </a:rPr>
              <a:t>Volume and Velocity of Data</a:t>
            </a:r>
            <a:endParaRPr lang="en-US" sz="2187" dirty="0"/>
          </a:p>
        </p:txBody>
      </p:sp>
      <p:sp>
        <p:nvSpPr>
          <p:cNvPr id="6" name="Text 3"/>
          <p:cNvSpPr/>
          <p:nvPr/>
        </p:nvSpPr>
        <p:spPr>
          <a:xfrm>
            <a:off x="2348389" y="3236119"/>
            <a:ext cx="9933503"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 increasing amount of data generated by smart parking systems, combined with its fast-paced nature, poses challenges in efficiently handling and processing the dataset.</a:t>
            </a:r>
            <a:endParaRPr lang="en-US" sz="1750" dirty="0"/>
          </a:p>
        </p:txBody>
      </p:sp>
      <p:sp>
        <p:nvSpPr>
          <p:cNvPr id="7" name="Text 4"/>
          <p:cNvSpPr/>
          <p:nvPr/>
        </p:nvSpPr>
        <p:spPr>
          <a:xfrm>
            <a:off x="2348389" y="4280178"/>
            <a:ext cx="2221944" cy="347186"/>
          </a:xfrm>
          <a:prstGeom prst="rect">
            <a:avLst/>
          </a:prstGeom>
          <a:noFill/>
          <a:ln/>
        </p:spPr>
        <p:txBody>
          <a:bodyPr wrap="none" rtlCol="0" anchor="t"/>
          <a:lstStyle/>
          <a:p>
            <a:pPr indent="0" marL="0">
              <a:lnSpc>
                <a:spcPts val="2734"/>
              </a:lnSpc>
              <a:buNone/>
            </a:pPr>
            <a:r>
              <a:rPr lang="en-US" sz="2187" b="1" spc="-44" kern="0" dirty="0">
                <a:solidFill>
                  <a:srgbClr val="000000"/>
                </a:solidFill>
                <a:latin typeface="adonis-web" pitchFamily="34" charset="0"/>
                <a:ea typeface="adonis-web" pitchFamily="34" charset="-122"/>
                <a:cs typeface="adonis-web" pitchFamily="34" charset="-120"/>
              </a:rPr>
              <a:t>Data Quality Issues</a:t>
            </a:r>
            <a:endParaRPr lang="en-US" sz="2187" dirty="0"/>
          </a:p>
        </p:txBody>
      </p:sp>
      <p:sp>
        <p:nvSpPr>
          <p:cNvPr id="8" name="Text 5"/>
          <p:cNvSpPr/>
          <p:nvPr/>
        </p:nvSpPr>
        <p:spPr>
          <a:xfrm>
            <a:off x="2348389" y="4960620"/>
            <a:ext cx="9933503"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Data collected from various sources may have errors, inconsistencies, or inaccuracies that need to be addressed during the preprocessing stage.</a:t>
            </a:r>
            <a:endParaRPr lang="en-US" sz="1750" dirty="0"/>
          </a:p>
        </p:txBody>
      </p:sp>
      <p:sp>
        <p:nvSpPr>
          <p:cNvPr id="9" name="Text 6"/>
          <p:cNvSpPr/>
          <p:nvPr/>
        </p:nvSpPr>
        <p:spPr>
          <a:xfrm>
            <a:off x="2348389" y="6004679"/>
            <a:ext cx="3488888" cy="347186"/>
          </a:xfrm>
          <a:prstGeom prst="rect">
            <a:avLst/>
          </a:prstGeom>
          <a:noFill/>
          <a:ln/>
        </p:spPr>
        <p:txBody>
          <a:bodyPr wrap="none" rtlCol="0" anchor="t"/>
          <a:lstStyle/>
          <a:p>
            <a:pPr indent="0" marL="0">
              <a:lnSpc>
                <a:spcPts val="2734"/>
              </a:lnSpc>
              <a:buNone/>
            </a:pPr>
            <a:r>
              <a:rPr lang="en-US" sz="2187" b="1" spc="-44" kern="0" dirty="0">
                <a:solidFill>
                  <a:srgbClr val="000000"/>
                </a:solidFill>
                <a:latin typeface="adonis-web" pitchFamily="34" charset="0"/>
                <a:ea typeface="adonis-web" pitchFamily="34" charset="-122"/>
                <a:cs typeface="adonis-web" pitchFamily="34" charset="-120"/>
              </a:rPr>
              <a:t>Privacy and Security Concerns</a:t>
            </a:r>
            <a:endParaRPr lang="en-US" sz="2187" dirty="0"/>
          </a:p>
        </p:txBody>
      </p:sp>
      <p:sp>
        <p:nvSpPr>
          <p:cNvPr id="10" name="Text 7"/>
          <p:cNvSpPr/>
          <p:nvPr/>
        </p:nvSpPr>
        <p:spPr>
          <a:xfrm>
            <a:off x="2348389" y="6685121"/>
            <a:ext cx="9933503"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Ensuring the privacy and security of the dataset is critical, as it may contain sensitive information about individuals and their parking behaviors.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2584728"/>
            <a:ext cx="4443889"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Conclusion</a:t>
            </a:r>
            <a:endParaRPr lang="en-US" sz="4374" dirty="0"/>
          </a:p>
        </p:txBody>
      </p:sp>
      <p:sp>
        <p:nvSpPr>
          <p:cNvPr id="5" name="Text 2"/>
          <p:cNvSpPr/>
          <p:nvPr/>
        </p:nvSpPr>
        <p:spPr>
          <a:xfrm>
            <a:off x="2681645" y="3973354"/>
            <a:ext cx="9600248"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Proper loading and preprocessing of the dataset are essential for the accurate functioning of smart parking systems. By understanding the types of datasets, data loading process, and data preprocessing techniques, we can overcome challenges and develop reliable smart parking solutions that improve traffic flow and enhance the overall parking experience.</a:t>
            </a:r>
            <a:endParaRPr lang="en-US" sz="1750" dirty="0"/>
          </a:p>
        </p:txBody>
      </p:sp>
      <p:sp>
        <p:nvSpPr>
          <p:cNvPr id="6" name="Shape 3"/>
          <p:cNvSpPr/>
          <p:nvPr/>
        </p:nvSpPr>
        <p:spPr>
          <a:xfrm>
            <a:off x="2348389" y="3723442"/>
            <a:ext cx="44410" cy="1921431"/>
          </a:xfrm>
          <a:prstGeom prst="rect">
            <a:avLst/>
          </a:prstGeom>
          <a:solidFill>
            <a:srgbClr val="BE49DF"/>
          </a:solidFill>
          <a:ln/>
        </p:spPr>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2023-10-18T09:37:10Z</dcterms:created>
  <dcterms:modified xsi:type="dcterms:W3CDTF">2023-10-18T09:37:10Z</dcterms:modified>
</cp:coreProperties>
</file>